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4"/>
  </p:notesMasterIdLst>
  <p:handoutMasterIdLst>
    <p:handoutMasterId r:id="rId15"/>
  </p:handoutMasterIdLst>
  <p:sldIdLst>
    <p:sldId id="604" r:id="rId7"/>
    <p:sldId id="709" r:id="rId8"/>
    <p:sldId id="715" r:id="rId9"/>
    <p:sldId id="713" r:id="rId10"/>
    <p:sldId id="714" r:id="rId11"/>
    <p:sldId id="706" r:id="rId12"/>
    <p:sldId id="256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160" autoAdjust="0"/>
    <p:restoredTop sz="86485"/>
  </p:normalViewPr>
  <p:slideViewPr>
    <p:cSldViewPr snapToGrid="0" showGuides="1">
      <p:cViewPr varScale="1">
        <p:scale>
          <a:sx n="144" d="100"/>
          <a:sy n="144" d="100"/>
        </p:scale>
        <p:origin x="80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cuda/cufft/index.html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cuFFT</a:t>
            </a:r>
            <a:r>
              <a:rPr lang="en-US" dirty="0"/>
              <a:t> Syntax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47DAD6-A0D9-FF4F-94F8-FBC6F59A6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</a:t>
            </a:r>
            <a:r>
              <a:rPr lang="en-US" dirty="0" err="1"/>
              <a:t>cuFFT</a:t>
            </a:r>
            <a:r>
              <a:rPr lang="en-US" dirty="0"/>
              <a:t> Code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DEC652E-1C26-494D-814C-7B3A9E4F51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#define NX 64</a:t>
            </a:r>
            <a:br>
              <a:rPr lang="en-US" dirty="0"/>
            </a:br>
            <a:r>
              <a:rPr lang="en-US" dirty="0"/>
              <a:t>#define NY 64</a:t>
            </a:r>
            <a:br>
              <a:rPr lang="en-US" dirty="0"/>
            </a:br>
            <a:r>
              <a:rPr lang="en-US" dirty="0"/>
              <a:t>#define NZ 128</a:t>
            </a:r>
            <a:br>
              <a:rPr lang="en-US" dirty="0"/>
            </a:br>
            <a:r>
              <a:rPr lang="en-US" dirty="0" err="1"/>
              <a:t>cufftHandle</a:t>
            </a:r>
            <a:r>
              <a:rPr lang="en-US" dirty="0"/>
              <a:t> plan;</a:t>
            </a:r>
            <a:br>
              <a:rPr lang="en-US" dirty="0"/>
            </a:br>
            <a:r>
              <a:rPr lang="en-US" dirty="0" err="1"/>
              <a:t>cufftComplex</a:t>
            </a:r>
            <a:r>
              <a:rPr lang="en-US" dirty="0"/>
              <a:t> *data1, *data2;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 err="1"/>
              <a:t>cudaMalloc</a:t>
            </a:r>
            <a:r>
              <a:rPr lang="en-US" dirty="0"/>
              <a:t>((void**)&amp;data1, </a:t>
            </a:r>
            <a:r>
              <a:rPr lang="en-US" dirty="0" err="1"/>
              <a:t>sizeof</a:t>
            </a:r>
            <a:r>
              <a:rPr lang="en-US" dirty="0"/>
              <a:t>(</a:t>
            </a:r>
            <a:r>
              <a:rPr lang="en-US" dirty="0" err="1"/>
              <a:t>cufftComplex</a:t>
            </a:r>
            <a:r>
              <a:rPr lang="en-US" dirty="0"/>
              <a:t>)*NX*NY*NZ); </a:t>
            </a:r>
            <a:r>
              <a:rPr lang="en-US" dirty="0" err="1"/>
              <a:t>cudaMalloc</a:t>
            </a:r>
            <a:r>
              <a:rPr lang="en-US" dirty="0"/>
              <a:t>((void**)&amp;data2, </a:t>
            </a:r>
            <a:r>
              <a:rPr lang="en-US" dirty="0" err="1"/>
              <a:t>sizeof</a:t>
            </a:r>
            <a:r>
              <a:rPr lang="en-US" dirty="0"/>
              <a:t>(</a:t>
            </a:r>
            <a:r>
              <a:rPr lang="en-US" dirty="0" err="1"/>
              <a:t>cufftComplex</a:t>
            </a:r>
            <a:r>
              <a:rPr lang="en-US" dirty="0"/>
              <a:t>)*NX*NY*NZ);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cufftPlan3d(&amp;plan, NX, NY, NZ, CUFFT_C2C); // Create a 3D FFT plan</a:t>
            </a:r>
            <a:br>
              <a:rPr lang="en-US" dirty="0"/>
            </a:br>
            <a:r>
              <a:rPr lang="en-US" dirty="0"/>
              <a:t>cufftExecC2C(plan, data1, data1, CUFFT_FORWARD); </a:t>
            </a:r>
            <a:br>
              <a:rPr lang="en-US" dirty="0"/>
            </a:br>
            <a:r>
              <a:rPr lang="en-US" dirty="0"/>
              <a:t>cufftExecC2C(plan, data2, data2, CUFFT_FORWARD); </a:t>
            </a:r>
          </a:p>
          <a:p>
            <a:pPr marL="0" indent="0">
              <a:buNone/>
            </a:pPr>
            <a:r>
              <a:rPr lang="en-US" dirty="0" err="1"/>
              <a:t>cufftDestroy</a:t>
            </a:r>
            <a:r>
              <a:rPr lang="en-US" dirty="0"/>
              <a:t>(plan); </a:t>
            </a:r>
            <a:r>
              <a:rPr lang="en-US" dirty="0" err="1"/>
              <a:t>cudaFree</a:t>
            </a:r>
            <a:r>
              <a:rPr lang="en-US" dirty="0"/>
              <a:t>(data1); </a:t>
            </a:r>
            <a:r>
              <a:rPr lang="en-US" dirty="0" err="1"/>
              <a:t>cudaFree</a:t>
            </a:r>
            <a:r>
              <a:rPr lang="en-US" dirty="0"/>
              <a:t>(data2);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076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98DEF22-3CB5-F641-839A-FDA320B59C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577701" y="709293"/>
            <a:ext cx="5247643" cy="512064"/>
          </a:xfrm>
        </p:spPr>
        <p:txBody>
          <a:bodyPr/>
          <a:lstStyle/>
          <a:p>
            <a:r>
              <a:rPr lang="en-US" dirty="0" err="1"/>
              <a:t>cuFFT</a:t>
            </a:r>
            <a:r>
              <a:rPr lang="en-US" dirty="0"/>
              <a:t> Input/Output Sizes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C5D712-C742-2F42-B6DC-D0AC13F82684}"/>
              </a:ext>
            </a:extLst>
          </p:cNvPr>
          <p:cNvSpPr txBox="1"/>
          <p:nvPr/>
        </p:nvSpPr>
        <p:spPr>
          <a:xfrm>
            <a:off x="3195962" y="4527613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08DA7C3-5810-1E4A-9394-525634FEF6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641" y="1341550"/>
            <a:ext cx="5949703" cy="306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382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567011-4CAA-D84E-9D8D-6D8A8F0A9D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62865" y="620517"/>
            <a:ext cx="6881135" cy="512064"/>
          </a:xfrm>
        </p:spPr>
        <p:txBody>
          <a:bodyPr/>
          <a:lstStyle/>
          <a:p>
            <a:r>
              <a:rPr lang="en-US" sz="2800" dirty="0" err="1"/>
              <a:t>cuFFT</a:t>
            </a:r>
            <a:r>
              <a:rPr lang="en-US" sz="2800" dirty="0"/>
              <a:t> Multi-Dimensional Transforms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6EA66C-9888-4A49-AEFC-A63C5A234498}"/>
              </a:ext>
            </a:extLst>
          </p:cNvPr>
          <p:cNvSpPr txBox="1"/>
          <p:nvPr/>
        </p:nvSpPr>
        <p:spPr>
          <a:xfrm>
            <a:off x="3799643" y="1802167"/>
            <a:ext cx="48915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Multiple dimensional transforms (1-3d) are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total size of input/output data follows previous table (1d) but is the product of the data sizes in each dimension, so much smaller for each dimension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input/output from/to subsets of large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can come in handy to solve larger problems</a:t>
            </a:r>
          </a:p>
        </p:txBody>
      </p:sp>
    </p:spTree>
    <p:extLst>
      <p:ext uri="{BB962C8B-B14F-4D97-AF65-F5344CB8AC3E}">
        <p14:creationId xmlns:p14="http://schemas.microsoft.com/office/powerpoint/2010/main" val="1690764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FFBE365-C132-EB47-8CA3-6C5BA8860F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Multiple GPU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0E6D3-E929-8248-A242-DA447D762E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cufftXtSetGPUs</a:t>
            </a:r>
            <a:r>
              <a:rPr lang="en-US" dirty="0"/>
              <a:t> – pass GPU ids to plan to process across GPUs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cufftMakePlan</a:t>
            </a:r>
            <a:r>
              <a:rPr lang="en-US" dirty="0"/>
              <a:t> – Actually create the 1 – Many dimensional plan like before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other functions follow the pattern: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cufftXtFUNCTION_NAME</a:t>
            </a:r>
            <a:endParaRPr lang="en-US" dirty="0"/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e.g. </a:t>
            </a:r>
            <a:r>
              <a:rPr lang="en-US" dirty="0" err="1"/>
              <a:t>cufftXtMalloc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Like before </a:t>
            </a:r>
            <a:r>
              <a:rPr lang="en-US" dirty="0" err="1"/>
              <a:t>cufftDestroy</a:t>
            </a:r>
            <a:r>
              <a:rPr lang="en-US" dirty="0"/>
              <a:t> - destroy the plan and free any 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12DD32-ECFE-824E-80FA-051A2DED30D2}"/>
              </a:ext>
            </a:extLst>
          </p:cNvPr>
          <p:cNvSpPr txBox="1"/>
          <p:nvPr/>
        </p:nvSpPr>
        <p:spPr>
          <a:xfrm>
            <a:off x="3222595" y="4350059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3624853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NVIDIA. CUDA Developer Toolkit Documentation. Found at </a:t>
            </a:r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docs.nvidia.com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cuda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cufft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index.html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257</TotalTime>
  <Words>286</Words>
  <Application>Microsoft Macintosh PowerPoint</Application>
  <PresentationFormat>On-screen Show (16:9)</PresentationFormat>
  <Paragraphs>29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Sample cuFFT Code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22</cp:revision>
  <dcterms:created xsi:type="dcterms:W3CDTF">2020-12-13T16:54:15Z</dcterms:created>
  <dcterms:modified xsi:type="dcterms:W3CDTF">2021-12-19T00:03:55Z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